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32" r:id="rId2"/>
    <p:sldId id="336" r:id="rId3"/>
    <p:sldId id="256" r:id="rId4"/>
    <p:sldId id="261" r:id="rId5"/>
    <p:sldId id="265" r:id="rId6"/>
    <p:sldId id="262" r:id="rId7"/>
    <p:sldId id="264" r:id="rId8"/>
    <p:sldId id="263" r:id="rId9"/>
    <p:sldId id="266" r:id="rId10"/>
    <p:sldId id="267" r:id="rId11"/>
    <p:sldId id="268" r:id="rId12"/>
    <p:sldId id="269" r:id="rId13"/>
    <p:sldId id="270" r:id="rId14"/>
    <p:sldId id="326" r:id="rId15"/>
    <p:sldId id="271" r:id="rId16"/>
    <p:sldId id="272" r:id="rId17"/>
    <p:sldId id="276" r:id="rId18"/>
    <p:sldId id="277" r:id="rId19"/>
    <p:sldId id="278" r:id="rId20"/>
    <p:sldId id="273" r:id="rId21"/>
    <p:sldId id="274" r:id="rId22"/>
    <p:sldId id="275" r:id="rId23"/>
    <p:sldId id="334" r:id="rId24"/>
    <p:sldId id="289" r:id="rId25"/>
    <p:sldId id="279" r:id="rId26"/>
    <p:sldId id="281" r:id="rId27"/>
    <p:sldId id="327" r:id="rId28"/>
    <p:sldId id="290" r:id="rId29"/>
    <p:sldId id="285" r:id="rId30"/>
    <p:sldId id="286" r:id="rId31"/>
    <p:sldId id="287" r:id="rId32"/>
    <p:sldId id="329" r:id="rId33"/>
    <p:sldId id="313" r:id="rId34"/>
    <p:sldId id="288" r:id="rId35"/>
    <p:sldId id="292" r:id="rId36"/>
    <p:sldId id="294" r:id="rId37"/>
    <p:sldId id="335" r:id="rId38"/>
    <p:sldId id="293" r:id="rId39"/>
    <p:sldId id="295" r:id="rId40"/>
    <p:sldId id="296" r:id="rId41"/>
    <p:sldId id="314" r:id="rId42"/>
    <p:sldId id="298" r:id="rId43"/>
    <p:sldId id="259" r:id="rId44"/>
    <p:sldId id="331" r:id="rId45"/>
    <p:sldId id="320" r:id="rId46"/>
    <p:sldId id="316" r:id="rId47"/>
    <p:sldId id="333" r:id="rId48"/>
    <p:sldId id="299" r:id="rId49"/>
    <p:sldId id="322" r:id="rId50"/>
    <p:sldId id="315" r:id="rId51"/>
    <p:sldId id="330" r:id="rId52"/>
    <p:sldId id="300" r:id="rId53"/>
    <p:sldId id="306" r:id="rId54"/>
    <p:sldId id="302" r:id="rId55"/>
    <p:sldId id="303" r:id="rId56"/>
    <p:sldId id="304" r:id="rId57"/>
    <p:sldId id="305" r:id="rId58"/>
    <p:sldId id="307" r:id="rId59"/>
    <p:sldId id="308" r:id="rId60"/>
    <p:sldId id="323" r:id="rId61"/>
    <p:sldId id="324" r:id="rId62"/>
    <p:sldId id="310" r:id="rId63"/>
    <p:sldId id="318" r:id="rId64"/>
    <p:sldId id="319" r:id="rId65"/>
    <p:sldId id="312" r:id="rId66"/>
    <p:sldId id="317" r:id="rId67"/>
    <p:sldId id="325" r:id="rId68"/>
    <p:sldId id="32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5" autoAdjust="0"/>
    <p:restoredTop sz="81030" autoAdjust="0"/>
  </p:normalViewPr>
  <p:slideViewPr>
    <p:cSldViewPr snapToGrid="0">
      <p:cViewPr varScale="1">
        <p:scale>
          <a:sx n="69" d="100"/>
          <a:sy n="69" d="100"/>
        </p:scale>
        <p:origin x="1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B19B4-EF39-4F8E-94EC-097F3CC94672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9B51A-3D87-4708-ABD6-931B5A75026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210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535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5439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619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65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 &amp;= \sin(\theta t \</a:t>
            </a:r>
            <a:r>
              <a:rPr lang="en-CA" dirty="0" err="1"/>
              <a:t>cdot</a:t>
            </a:r>
            <a:r>
              <a:rPr lang="en-CA" dirty="0"/>
              <a:t> 2\pi) + r(t)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 + r(t),\ \sin(\theta 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&amp;=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2\pi),\ \sin(\theta 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 +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2\pi),\ r(t)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&amp;=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2\pi),\ \sin(\theta 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&amp;&gt; 0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6955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594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1099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8123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\sin(\theta_1) , sin(\theta_2) \</a:t>
            </a:r>
            <a:r>
              <a:rPr lang="en-CA" dirty="0" err="1"/>
              <a:t>rangle</a:t>
            </a:r>
            <a:r>
              <a:rPr lang="en-CA" dirty="0"/>
              <a:t> &gt; 0 \</a:t>
            </a:r>
            <a:r>
              <a:rPr lang="en-CA" dirty="0" err="1"/>
              <a:t>iff</a:t>
            </a:r>
            <a:r>
              <a:rPr lang="en-CA" dirty="0"/>
              <a:t> \theta_1 = \theta_2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8571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74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a\sin(x) + b\cos(x) &amp;= \sqrt{a^2 + b^2}\sin\left( x + \arctan \left[ \frac{b}{a} \right] \right)\\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\sin(\alpha + \beta) &amp;= \sin(\alpha)\cos(\beta) + \sin(\beta)\cos(\alpha)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6582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449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3307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9642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f(t) &amp;= \sin(\theta t + \phi) + r(t)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+ \phi)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 + b\cos(\theta t)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g(t)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g_1(t) &amp;= \sin(\theta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\sin(\theta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\sin(\theta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g_2(t) &amp;= \cos(\theta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\cos(\theta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\cos(\theta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\cos(\theta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b\cos(\theta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b \</a:t>
            </a:r>
            <a:r>
              <a:rPr lang="en-CA" dirty="0" err="1"/>
              <a:t>langle</a:t>
            </a:r>
            <a:r>
              <a:rPr lang="en-CA" dirty="0"/>
              <a:t> 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2038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f(t) &amp;= \sin(\theta t + \phi) + r(t)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+ \phi)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 + b\cos(\theta t)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g(t)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g_1(t) &amp;= \sin(\theta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\sin(\theta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\sin(\theta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g_2(t) &amp;= \cos(\theta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\cos(\theta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\cos(\theta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\cos(\theta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b\cos(\theta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b \</a:t>
            </a:r>
            <a:r>
              <a:rPr lang="en-CA" dirty="0" err="1"/>
              <a:t>langle</a:t>
            </a:r>
            <a:r>
              <a:rPr lang="en-CA" dirty="0"/>
              <a:t> 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9028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&amp;= a \int_0^L \sin(\theta t)\sin(\theta t) dt\\</a:t>
            </a:r>
          </a:p>
          <a:p>
            <a:r>
              <a:rPr lang="en-CA" dirty="0"/>
              <a:t>&amp;= a \int_0^L \sin^2(\theta t) dt\\</a:t>
            </a:r>
          </a:p>
          <a:p>
            <a:r>
              <a:rPr lang="en-CA" dirty="0"/>
              <a:t>&amp;= a\left[ \frac{L}{2} - \frac{1}{4}\sin(2L) \right]\\</a:t>
            </a:r>
          </a:p>
          <a:p>
            <a:r>
              <a:rPr lang="en-CA" dirty="0"/>
              <a:t>&amp;\</a:t>
            </a:r>
            <a:r>
              <a:rPr lang="en-CA" dirty="0" err="1"/>
              <a:t>approx</a:t>
            </a:r>
            <a:r>
              <a:rPr lang="en-CA" dirty="0"/>
              <a:t> \frac{L}{2}a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031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f(t) &amp;= \sin(\theta t + \phi) + r(t)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+ \phi)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 + b\cos(\theta t)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g(t)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g_1(t) &amp;= \sin(\theta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\sin(\theta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\sin(\theta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g_2(t) &amp;= \cos(\theta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\cos(\theta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\cos(\theta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\cos(\theta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b\cos(\theta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b \</a:t>
            </a:r>
            <a:r>
              <a:rPr lang="en-CA" dirty="0" err="1"/>
              <a:t>langle</a:t>
            </a:r>
            <a:r>
              <a:rPr lang="en-CA" dirty="0"/>
              <a:t> 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220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4085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6635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0278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261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{For\ functions\ } f(t)&amp;,\ g(t) \</a:t>
            </a:r>
            <a:r>
              <a:rPr lang="en-CA" dirty="0" err="1"/>
              <a:t>mathrm</a:t>
            </a:r>
            <a:r>
              <a:rPr lang="en-CA" dirty="0"/>
              <a:t>{\ defined\ on\ } t\in[0, L]: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\int_{0}^{L} f(t) g(t) dt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g, f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\alpha f, g \</a:t>
            </a:r>
            <a:r>
              <a:rPr lang="en-CA" dirty="0" err="1"/>
              <a:t>rangle</a:t>
            </a:r>
            <a:r>
              <a:rPr lang="en-CA" dirty="0"/>
              <a:t> &amp;= \alpha 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f \</a:t>
            </a:r>
            <a:r>
              <a:rPr lang="en-CA" dirty="0" err="1"/>
              <a:t>rangle</a:t>
            </a:r>
            <a:r>
              <a:rPr lang="en-CA" dirty="0"/>
              <a:t> &amp;\</a:t>
            </a:r>
            <a:r>
              <a:rPr lang="en-CA" dirty="0" err="1"/>
              <a:t>geq</a:t>
            </a:r>
            <a:r>
              <a:rPr lang="en-CA" dirty="0"/>
              <a:t> 0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h +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h, g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311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256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219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\sin(\theta_1) , sin(\theta_2) \</a:t>
            </a:r>
            <a:r>
              <a:rPr lang="en-CA" dirty="0" err="1"/>
              <a:t>rangle</a:t>
            </a:r>
            <a:r>
              <a:rPr lang="en-CA" dirty="0"/>
              <a:t> &gt; 0 \</a:t>
            </a:r>
            <a:r>
              <a:rPr lang="en-CA" dirty="0" err="1"/>
              <a:t>iff</a:t>
            </a:r>
            <a:r>
              <a:rPr lang="en-CA" dirty="0"/>
              <a:t> \theta_1 = \theta_2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0097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h +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h, g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\int_{a}^{b} f(t) g(t) dt \\</a:t>
            </a:r>
          </a:p>
          <a:p>
            <a:r>
              <a:rPr lang="en-CA" dirty="0"/>
              <a:t>\</a:t>
            </a:r>
            <a:r>
              <a:rPr lang="en-CA" dirty="0" err="1"/>
              <a:t>int_a^b</a:t>
            </a:r>
            <a:r>
              <a:rPr lang="en-CA" dirty="0"/>
              <a:t> [h(t) + f(t)] g(t) dt &amp;= \int_{a}^{b} f(t) g(t) dt + \int_{a}^{b} h(t) g(t) dt\\</a:t>
            </a:r>
          </a:p>
          <a:p>
            <a:r>
              <a:rPr lang="en-CA" dirty="0"/>
              <a:t>&amp;= \int_{a}^{b} f(t) g(t) + h(t) g(t) dt\\</a:t>
            </a:r>
          </a:p>
          <a:p>
            <a:r>
              <a:rPr lang="en-CA" dirty="0"/>
              <a:t>&amp;= \</a:t>
            </a:r>
            <a:r>
              <a:rPr lang="en-CA" dirty="0" err="1"/>
              <a:t>int_a^b</a:t>
            </a:r>
            <a:r>
              <a:rPr lang="en-CA" dirty="0"/>
              <a:t> [h(t) + f(t)] g(t) dt \\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43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 + \sin(220t \</a:t>
            </a:r>
            <a:r>
              <a:rPr lang="en-CA" dirty="0" err="1"/>
              <a:t>cdot</a:t>
            </a:r>
            <a:r>
              <a:rPr lang="en-CA" dirty="0"/>
              <a:t> 2\pi),\ \sin(440t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2\pi),\ \sin(440t \</a:t>
            </a:r>
            <a:r>
              <a:rPr lang="en-CA" dirty="0" err="1"/>
              <a:t>cdot</a:t>
            </a:r>
            <a:r>
              <a:rPr lang="en-CA" dirty="0"/>
              <a:t> 2\pi)\</a:t>
            </a:r>
            <a:r>
              <a:rPr lang="en-CA" dirty="0" err="1"/>
              <a:t>rangle</a:t>
            </a:r>
            <a:r>
              <a:rPr lang="en-CA" dirty="0"/>
              <a:t> + 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2\pi),\ \sin(220t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2\pi),\ \sin(440t \</a:t>
            </a:r>
            <a:r>
              <a:rPr lang="en-CA" dirty="0" err="1"/>
              <a:t>cdot</a:t>
            </a:r>
            <a:r>
              <a:rPr lang="en-CA" dirty="0"/>
              <a:t> 2\pi)\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 &amp;= \int_0^L \sin(440t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cdot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 dt \\</a:t>
            </a:r>
          </a:p>
          <a:p>
            <a:r>
              <a:rPr lang="en-CA" dirty="0"/>
              <a:t> &amp;= \int_0^L \sin^2(440t \</a:t>
            </a:r>
            <a:r>
              <a:rPr lang="en-CA" dirty="0" err="1"/>
              <a:t>cdot</a:t>
            </a:r>
            <a:r>
              <a:rPr lang="en-CA" dirty="0"/>
              <a:t> 2\pi) dt &gt; 0\\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106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3636-801E-40B9-8A8E-FF17FCC29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7C49-AA4E-4A44-8EDD-97618A1CC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5B168-737C-45DE-9314-7C758784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D32F-A982-46E3-9013-DB697181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A4A50-7264-4177-9502-436EA295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957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CFB9-37BE-46CC-87F6-66764DC6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E1298-6DD0-46FD-8FF9-7C8CE3315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7339C-5439-4F13-B52A-F3704A0D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BECA0-364C-4738-9D96-929D022F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E165-9454-49AD-A8B5-F651E9BD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6219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1ED925-496F-4C87-A39D-9CD8313569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04286-C9DB-4FE9-8976-D3CF3693E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08B6E-C07C-4AB5-9CF2-1A17271F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A75DC-8CE7-4994-A465-9B68F000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01113-7CD0-4DE0-A963-A4787E88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937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5184-1D23-4192-AF5E-AC9BC2E8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E7D1-2FB2-4C4E-9172-A623A8AC6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BF9F-09C7-419D-A38F-169CC2D2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B290-E38F-4C23-A67D-6B64DC41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568D7-874B-4242-A7E4-01A50B77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77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27F8-C38E-400E-8846-D47BA5E1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6B858-1953-4AB7-B07A-766B60650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A6CD-B073-4B02-B11D-9D02B4E0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696E7-AEB8-47AE-951A-EFBD2F4B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8365E-6616-46F8-88E5-04986A81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988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818F-31CA-474A-96DF-F4AB8130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5BF8-EDF5-4C4D-8F54-4F46D1995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75167-67AA-4598-9A11-DECC54041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6EC2C-8082-4CC2-AA78-11F4B8FE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D2D94-56EC-49EC-8EC8-68CB88A1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06521-B4EC-4876-BCF1-F3C94BF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64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9230-AC0B-4538-8D18-C258C7B0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0166E-48A9-429F-B251-9EF046B1E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B363B-2885-42B8-8FC0-6EC04D00A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87D4E-8833-4923-ADC0-AC42ECAE5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F185A-1BCA-4708-A3F3-54CEB691B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14FA19-E116-4A19-A1F9-61316AEA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7629D-5EFE-4C5A-8326-9EB35E03A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B6042-197D-4756-B73A-35106D67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94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FA32-21D4-4FCE-A8BA-C17AB178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937BE-F902-4360-B02E-9935C1CC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E5099-692F-4656-8839-AF7208E9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AC980-5F11-4FA3-ADBB-B483E88C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158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5E3F8-5324-48D9-837E-701B00B84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E72B9C-20C9-48FF-A940-9BD3565F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8BCA8-AF4E-4ADE-841E-176A8D18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856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A36E-62BC-4C2C-A675-5AEF4B38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B099-5DF3-4C82-9CC2-A6CA636EE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B1101-12C1-4C9E-8989-3C1C2697B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1622A-4A92-483D-A34C-51D01511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88AEA-2775-4F85-9FAC-55878999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05E37-37D7-4561-B037-956B54C4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531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22A9-90FF-43A7-9578-5BE8FD8B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658882-D24B-4D9D-9E45-B2DE2FF0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5DFB3-4F63-4D1C-BC49-C67FCC25F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33F7-9285-426D-8DAB-C34BF332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70CA6-5B65-40BC-8EE2-411EF2D6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8467D-2E0C-4027-B6D2-FCDEC2BF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375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73FD1-0627-4163-8F97-632B7CAC7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FFCC0-A85F-4FEE-A464-9D8B32948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E9B30-567A-4761-B6E5-2BE57F394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2368F-0366-46AF-AED3-F4041843F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8F1C-B338-4DB8-A3D5-32EAEC558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786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9BF6-1961-4635-A7FA-63941857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3958"/>
            <a:ext cx="10515600" cy="1325563"/>
          </a:xfrm>
        </p:spPr>
        <p:txBody>
          <a:bodyPr/>
          <a:lstStyle/>
          <a:p>
            <a:r>
              <a:rPr lang="en-US" dirty="0"/>
              <a:t>Musical sounds are just a bunch of sinusoidal waves added together</a:t>
            </a:r>
            <a:endParaRPr lang="en-CA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7DA248C-4B73-4166-8373-C9367CED4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1"/>
          <a:stretch/>
        </p:blipFill>
        <p:spPr>
          <a:xfrm>
            <a:off x="1082040" y="2038166"/>
            <a:ext cx="10027920" cy="2680954"/>
          </a:xfrm>
          <a:prstGeom prst="rect">
            <a:avLst/>
          </a:prstGeom>
        </p:spPr>
      </p:pic>
      <p:pic>
        <p:nvPicPr>
          <p:cNvPr id="6" name="Picture 5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306EF8FB-4736-4A7B-9F9A-69C4E65A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59" y="5019872"/>
            <a:ext cx="6325178" cy="664820"/>
          </a:xfrm>
          <a:prstGeom prst="rect">
            <a:avLst/>
          </a:prstGeom>
        </p:spPr>
      </p:pic>
      <p:pic>
        <p:nvPicPr>
          <p:cNvPr id="8" name="Picture 7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D230DDB9-B7AD-4B94-A58A-C2A3A531F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49240">
            <a:off x="9168320" y="4387943"/>
            <a:ext cx="3221234" cy="520959"/>
          </a:xfrm>
          <a:prstGeom prst="rect">
            <a:avLst/>
          </a:prstGeom>
        </p:spPr>
      </p:pic>
      <p:pic>
        <p:nvPicPr>
          <p:cNvPr id="9" name="Picture 8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AF99E079-CC06-42AB-BA6E-2AAEE77E0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6750" flipV="1">
            <a:off x="9820338" y="5426273"/>
            <a:ext cx="1984444" cy="417701"/>
          </a:xfrm>
          <a:prstGeom prst="rect">
            <a:avLst/>
          </a:prstGeom>
        </p:spPr>
      </p:pic>
      <p:pic>
        <p:nvPicPr>
          <p:cNvPr id="10" name="Picture 9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A4ADBA5D-5ACA-4477-977C-2E26EC42D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6750" flipV="1">
            <a:off x="6354263" y="5685047"/>
            <a:ext cx="10571662" cy="417701"/>
          </a:xfrm>
          <a:prstGeom prst="rect">
            <a:avLst/>
          </a:prstGeom>
        </p:spPr>
      </p:pic>
      <p:pic>
        <p:nvPicPr>
          <p:cNvPr id="11" name="Picture 10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F7946A58-4AC8-4381-B1C5-2D2A446D6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9055">
            <a:off x="8148582" y="6460775"/>
            <a:ext cx="4224362" cy="584586"/>
          </a:xfrm>
          <a:prstGeom prst="rect">
            <a:avLst/>
          </a:prstGeom>
        </p:spPr>
      </p:pic>
      <p:pic>
        <p:nvPicPr>
          <p:cNvPr id="12" name="Picture 11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AD9865C0-B611-4CC4-A4D3-302614309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9055">
            <a:off x="10888742" y="5490407"/>
            <a:ext cx="2006990" cy="5845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B6EF970-1B1B-4B72-A5E6-C96EEEA31C66}"/>
              </a:ext>
            </a:extLst>
          </p:cNvPr>
          <p:cNvSpPr txBox="1">
            <a:spLocks/>
          </p:cNvSpPr>
          <p:nvPr/>
        </p:nvSpPr>
        <p:spPr>
          <a:xfrm>
            <a:off x="339475" y="5893897"/>
            <a:ext cx="5366844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But how do we find out </a:t>
            </a:r>
            <a:r>
              <a:rPr lang="en-US" sz="2800" i="1" dirty="0"/>
              <a:t>which</a:t>
            </a:r>
            <a:r>
              <a:rPr lang="en-US" sz="2800" dirty="0"/>
              <a:t> sine waves are in this sound?</a:t>
            </a:r>
          </a:p>
        </p:txBody>
      </p:sp>
      <p:pic>
        <p:nvPicPr>
          <p:cNvPr id="15" name="Picture 14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6611F11A-BA42-4E14-A3C6-1EB5A8046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30" y="5920965"/>
            <a:ext cx="1627809" cy="453048"/>
          </a:xfrm>
          <a:prstGeom prst="rect">
            <a:avLst/>
          </a:prstGeom>
        </p:spPr>
      </p:pic>
      <p:pic>
        <p:nvPicPr>
          <p:cNvPr id="16" name="Picture 15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117D1552-0BBB-439D-A249-12EC61747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202">
            <a:off x="5363197" y="5129580"/>
            <a:ext cx="16139777" cy="520959"/>
          </a:xfrm>
          <a:prstGeom prst="rect">
            <a:avLst/>
          </a:prstGeom>
        </p:spPr>
      </p:pic>
      <p:pic>
        <p:nvPicPr>
          <p:cNvPr id="13" name="Picture 12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0AE7DDEC-C3AF-40FD-BB66-C57ECBC92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6750" flipV="1">
            <a:off x="9253419" y="-414452"/>
            <a:ext cx="2674545" cy="255684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9636BD5-F43D-4B2B-8F0A-AACE914E2142}"/>
              </a:ext>
            </a:extLst>
          </p:cNvPr>
          <p:cNvSpPr txBox="1">
            <a:spLocks/>
          </p:cNvSpPr>
          <p:nvPr/>
        </p:nvSpPr>
        <p:spPr>
          <a:xfrm rot="4019337">
            <a:off x="10322643" y="2668319"/>
            <a:ext cx="2217035" cy="4763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130625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4F7F495-C647-4B54-9562-5FCA8E281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FC5F19D-EACB-4575-AB46-F8F24A7DB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4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C7DDEE-3751-44FE-9D13-D63BF5A24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7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394941-2E19-4C21-9834-141AD7E05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33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C7DDEE-3751-44FE-9D13-D63BF5A24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7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90614CB-4140-4BBE-8054-BC3F716E4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8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F969423C-487A-4F06-9BFE-1B4FC09A9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3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2690F0F7-B1CF-49E7-B1AB-A1E65EBBE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8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AA48A8A-960D-4A04-86B2-F25ED918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5A9E31-3BF6-44A7-9368-A98EEAD4A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8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7DA248C-4B73-4166-8373-C9367CED4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1"/>
          <a:stretch/>
        </p:blipFill>
        <p:spPr>
          <a:xfrm>
            <a:off x="2285617" y="1112043"/>
            <a:ext cx="7620765" cy="203740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B6EF970-1B1B-4B72-A5E6-C96EEEA31C66}"/>
              </a:ext>
            </a:extLst>
          </p:cNvPr>
          <p:cNvSpPr txBox="1">
            <a:spLocks/>
          </p:cNvSpPr>
          <p:nvPr/>
        </p:nvSpPr>
        <p:spPr>
          <a:xfrm>
            <a:off x="3412577" y="228288"/>
            <a:ext cx="5366844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Given a complex musical signal:</a:t>
            </a:r>
          </a:p>
        </p:txBody>
      </p:sp>
      <p:pic>
        <p:nvPicPr>
          <p:cNvPr id="18" name="Picture 17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78D2BB85-D52C-4335-AA94-99BAC2ED6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10" y="4189261"/>
            <a:ext cx="6325178" cy="6648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9347E7B-39B6-4CEF-B693-B0D08C7BC8C3}"/>
              </a:ext>
            </a:extLst>
          </p:cNvPr>
          <p:cNvSpPr txBox="1">
            <a:spLocks/>
          </p:cNvSpPr>
          <p:nvPr/>
        </p:nvSpPr>
        <p:spPr>
          <a:xfrm>
            <a:off x="2475572" y="3291277"/>
            <a:ext cx="7430810" cy="6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And a sinusoidal wave of some frequency </a:t>
            </a:r>
            <a:r>
              <a:rPr lang="el-GR" sz="2800" dirty="0"/>
              <a:t>θ</a:t>
            </a:r>
            <a:endParaRPr lang="en-US" sz="28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A2314A4-D6C3-493B-89A0-4ABB26F9E275}"/>
              </a:ext>
            </a:extLst>
          </p:cNvPr>
          <p:cNvSpPr txBox="1">
            <a:spLocks/>
          </p:cNvSpPr>
          <p:nvPr/>
        </p:nvSpPr>
        <p:spPr>
          <a:xfrm>
            <a:off x="2475572" y="5270708"/>
            <a:ext cx="7430810" cy="6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Is this wave a component of our original signal?</a:t>
            </a:r>
          </a:p>
          <a:p>
            <a:pPr algn="ctr"/>
            <a:r>
              <a:rPr lang="en-US" sz="2800" dirty="0"/>
              <a:t>If so, what is its amplitude?</a:t>
            </a:r>
          </a:p>
        </p:txBody>
      </p:sp>
    </p:spTree>
    <p:extLst>
      <p:ext uri="{BB962C8B-B14F-4D97-AF65-F5344CB8AC3E}">
        <p14:creationId xmlns:p14="http://schemas.microsoft.com/office/powerpoint/2010/main" val="2149508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D366A64-3D07-451D-B0EB-0D8E8830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0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E858F6D-F330-4654-9A0E-5A6C5761B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4222F22-CEB0-4E3E-98EE-73A53319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2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586960-C840-4958-A077-4182CDD26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8" y="3200591"/>
            <a:ext cx="7921904" cy="5477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C7878-4672-4A15-9ACF-D158DDB4082C}"/>
              </a:ext>
            </a:extLst>
          </p:cNvPr>
          <p:cNvSpPr/>
          <p:nvPr/>
        </p:nvSpPr>
        <p:spPr>
          <a:xfrm>
            <a:off x="7051453" y="3079465"/>
            <a:ext cx="3542205" cy="790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367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5373-E75D-4C23-AD4E-24B876FA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inner product is linear</a:t>
            </a:r>
            <a:endParaRPr lang="en-CA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3BFCC35-1986-4F69-BF23-1CFB45501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37" y="1806499"/>
            <a:ext cx="6914286" cy="4180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B92CCF-91CF-46FC-B4F4-229C0D387D6B}"/>
              </a:ext>
            </a:extLst>
          </p:cNvPr>
          <p:cNvSpPr/>
          <p:nvPr/>
        </p:nvSpPr>
        <p:spPr>
          <a:xfrm>
            <a:off x="1801346" y="2233948"/>
            <a:ext cx="9354334" cy="4082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15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8EDB69C-A135-431F-8BE8-25B5CE14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8F880B-7454-4DDE-8CE6-EAA3CE076F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See, look, it works:</a:t>
            </a:r>
            <a:endParaRPr lang="en-CA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CD09A9B-ECE0-44C7-BEB0-A3809BA2D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1986865"/>
            <a:ext cx="9123809" cy="32857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0EE123-F265-4D68-9152-894F0996CA3E}"/>
              </a:ext>
            </a:extLst>
          </p:cNvPr>
          <p:cNvSpPr/>
          <p:nvPr/>
        </p:nvSpPr>
        <p:spPr>
          <a:xfrm>
            <a:off x="1799230" y="2427119"/>
            <a:ext cx="9411484" cy="43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4DFEF-E549-497B-80FF-848E0FFE1B87}"/>
              </a:ext>
            </a:extLst>
          </p:cNvPr>
          <p:cNvSpPr/>
          <p:nvPr/>
        </p:nvSpPr>
        <p:spPr>
          <a:xfrm>
            <a:off x="1534095" y="2833961"/>
            <a:ext cx="9411484" cy="43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DC260-CBF9-4CF3-B60B-B912F47C6800}"/>
              </a:ext>
            </a:extLst>
          </p:cNvPr>
          <p:cNvSpPr/>
          <p:nvPr/>
        </p:nvSpPr>
        <p:spPr>
          <a:xfrm>
            <a:off x="1534095" y="3281027"/>
            <a:ext cx="6341175" cy="835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5C1840-A871-4544-866A-57FFEA49BC51}"/>
              </a:ext>
            </a:extLst>
          </p:cNvPr>
          <p:cNvSpPr/>
          <p:nvPr/>
        </p:nvSpPr>
        <p:spPr>
          <a:xfrm>
            <a:off x="1534095" y="4145297"/>
            <a:ext cx="6341175" cy="1226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AFD58-9D53-4F2F-A7C3-3CAC9C6FD4C9}"/>
              </a:ext>
            </a:extLst>
          </p:cNvPr>
          <p:cNvSpPr/>
          <p:nvPr/>
        </p:nvSpPr>
        <p:spPr>
          <a:xfrm>
            <a:off x="2600439" y="2316087"/>
            <a:ext cx="3904533" cy="48929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5454C276-2F2D-4928-A4BC-4C6A2663B0F4}"/>
              </a:ext>
            </a:extLst>
          </p:cNvPr>
          <p:cNvSpPr/>
          <p:nvPr/>
        </p:nvSpPr>
        <p:spPr>
          <a:xfrm>
            <a:off x="6095999" y="2327598"/>
            <a:ext cx="5329686" cy="46707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095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34518 -0.003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1" grpId="1" animBg="1"/>
      <p:bldP spid="11" grpId="2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DABFEFD-059C-4C8C-B434-B49621A7A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1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80AACB9-D30D-45A6-ACC2-70CBB2553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3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E786914-C678-4A51-AA2D-017088E50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260CBE-131E-4D9C-8C21-C5E1B8F39484}"/>
              </a:ext>
            </a:extLst>
          </p:cNvPr>
          <p:cNvSpPr txBox="1">
            <a:spLocks/>
          </p:cNvSpPr>
          <p:nvPr/>
        </p:nvSpPr>
        <p:spPr>
          <a:xfrm>
            <a:off x="838200" y="18482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am going to talk to you at length about the Inner Product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BD2541-E3EF-40B4-A9CA-01DFE77594F4}"/>
              </a:ext>
            </a:extLst>
          </p:cNvPr>
          <p:cNvSpPr txBox="1">
            <a:spLocks/>
          </p:cNvSpPr>
          <p:nvPr/>
        </p:nvSpPr>
        <p:spPr>
          <a:xfrm>
            <a:off x="3826398" y="4683740"/>
            <a:ext cx="4717648" cy="10110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 swear this will most likely be a novel perspective I know there’s ten million videos on the Fourier transform but I haven’t seen this one made yet. trust me, okay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049259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BD177FA1-B6A0-4CAD-B69E-72BD71F7F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7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07D1AB9-51AB-4458-9D35-D322EF95A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5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8CDF3EB-FA42-455C-B539-3B6609AA8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58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8F880B-7454-4DDE-8CE6-EAA3CE076F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the general case:</a:t>
            </a:r>
            <a:endParaRPr lang="en-CA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239A77A-3212-467E-98CF-B48159C16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38" y="2205190"/>
            <a:ext cx="7009524" cy="2447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059674-5AEA-49DC-BDE7-2AA157E106F6}"/>
              </a:ext>
            </a:extLst>
          </p:cNvPr>
          <p:cNvSpPr/>
          <p:nvPr/>
        </p:nvSpPr>
        <p:spPr>
          <a:xfrm>
            <a:off x="2180866" y="2907513"/>
            <a:ext cx="6706656" cy="52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8AC9A-D728-467F-859D-971BC766E4DB}"/>
              </a:ext>
            </a:extLst>
          </p:cNvPr>
          <p:cNvSpPr/>
          <p:nvPr/>
        </p:nvSpPr>
        <p:spPr>
          <a:xfrm>
            <a:off x="2894106" y="3422015"/>
            <a:ext cx="7117028" cy="425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BD3CC8-ED91-4B08-8E23-79210D711014}"/>
              </a:ext>
            </a:extLst>
          </p:cNvPr>
          <p:cNvSpPr/>
          <p:nvPr/>
        </p:nvSpPr>
        <p:spPr>
          <a:xfrm>
            <a:off x="2894106" y="3965378"/>
            <a:ext cx="6472918" cy="119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08F569-7E57-4BD5-9C6F-7BE4B2C1F82F}"/>
              </a:ext>
            </a:extLst>
          </p:cNvPr>
          <p:cNvSpPr txBox="1">
            <a:spLocks/>
          </p:cNvSpPr>
          <p:nvPr/>
        </p:nvSpPr>
        <p:spPr>
          <a:xfrm>
            <a:off x="6650620" y="1978870"/>
            <a:ext cx="5167131" cy="6713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(</a:t>
            </a:r>
            <a:r>
              <a:rPr lang="en-US" sz="2800" i="1" dirty="0"/>
              <a:t>r </a:t>
            </a:r>
            <a:r>
              <a:rPr lang="en-US" sz="2800" dirty="0"/>
              <a:t>comprises all components of </a:t>
            </a:r>
            <a:r>
              <a:rPr lang="en-US" sz="2800" i="1" dirty="0"/>
              <a:t>f</a:t>
            </a:r>
            <a:r>
              <a:rPr lang="en-US" sz="2800" dirty="0"/>
              <a:t> at other frequencies)</a:t>
            </a:r>
            <a:endParaRPr lang="en-US" sz="2800" i="1" dirty="0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D6536AB-E14E-4FF6-97EF-10AAA969C71A}"/>
              </a:ext>
            </a:extLst>
          </p:cNvPr>
          <p:cNvSpPr/>
          <p:nvPr/>
        </p:nvSpPr>
        <p:spPr>
          <a:xfrm>
            <a:off x="6444521" y="3447383"/>
            <a:ext cx="4018157" cy="5214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2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B442169-0CC4-4D08-8EC3-00FB85DC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21F6A5-3F3D-48E3-864B-F1D5156D0666}"/>
              </a:ext>
            </a:extLst>
          </p:cNvPr>
          <p:cNvSpPr/>
          <p:nvPr/>
        </p:nvSpPr>
        <p:spPr>
          <a:xfrm>
            <a:off x="8670439" y="940870"/>
            <a:ext cx="3261366" cy="5917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45EB-2CE6-4B3B-A055-E31CBA71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835"/>
            <a:ext cx="10515600" cy="2116826"/>
          </a:xfrm>
        </p:spPr>
        <p:txBody>
          <a:bodyPr/>
          <a:lstStyle/>
          <a:p>
            <a:pPr algn="ctr"/>
            <a:r>
              <a:rPr lang="en-US" dirty="0"/>
              <a:t>I have lied to you </a:t>
            </a:r>
            <a:r>
              <a:rPr lang="en-US" dirty="0">
                <a:sym typeface="Wingdings" panose="05000000000000000000" pitchFamily="2" charset="2"/>
              </a:rPr>
              <a:t>:(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1BD9F7-87AD-4526-867D-D324B09E2C0A}"/>
              </a:ext>
            </a:extLst>
          </p:cNvPr>
          <p:cNvSpPr txBox="1">
            <a:spLocks/>
          </p:cNvSpPr>
          <p:nvPr/>
        </p:nvSpPr>
        <p:spPr>
          <a:xfrm>
            <a:off x="838200" y="1533667"/>
            <a:ext cx="10515600" cy="211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I mean, you didn’t think it’d be </a:t>
            </a:r>
            <a:r>
              <a:rPr lang="en-US" sz="1600" i="1" dirty="0"/>
              <a:t>that</a:t>
            </a:r>
            <a:r>
              <a:rPr lang="en-US" sz="1600" dirty="0"/>
              <a:t> easy, did you?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127696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84D5068-CACA-404B-B1C6-CE7EA530B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47" y="0"/>
            <a:ext cx="11533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29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586960-C840-4958-A077-4182CDD26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8" y="3200591"/>
            <a:ext cx="7921904" cy="5477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CE1557-6E9A-46FA-8363-053F536AE632}"/>
              </a:ext>
            </a:extLst>
          </p:cNvPr>
          <p:cNvSpPr txBox="1">
            <a:spLocks/>
          </p:cNvSpPr>
          <p:nvPr/>
        </p:nvSpPr>
        <p:spPr>
          <a:xfrm>
            <a:off x="838200" y="3200591"/>
            <a:ext cx="10515600" cy="211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Only guaranteed when the two waves have the same phase :(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620656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DDAFA5-E618-407D-BC1F-CE59E49EF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44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7A1B3AB-6349-4889-BBEE-43928055D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5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BC7BC2-68EF-4A12-98F3-804990D2179F}"/>
              </a:ext>
            </a:extLst>
          </p:cNvPr>
          <p:cNvSpPr/>
          <p:nvPr/>
        </p:nvSpPr>
        <p:spPr>
          <a:xfrm>
            <a:off x="5837426" y="2442116"/>
            <a:ext cx="532894" cy="948784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6B339-9561-4CFA-B02C-752D8F39A05A}"/>
              </a:ext>
            </a:extLst>
          </p:cNvPr>
          <p:cNvSpPr/>
          <p:nvPr/>
        </p:nvSpPr>
        <p:spPr>
          <a:xfrm>
            <a:off x="6395618" y="2744380"/>
            <a:ext cx="1004900" cy="411974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D5EB6-9BB8-4EB6-A3E8-0A05FD1C945D}"/>
              </a:ext>
            </a:extLst>
          </p:cNvPr>
          <p:cNvSpPr/>
          <p:nvPr/>
        </p:nvSpPr>
        <p:spPr>
          <a:xfrm>
            <a:off x="7425816" y="2740310"/>
            <a:ext cx="272822" cy="408386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C03762-4C65-4900-BC82-EA07E08B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Inner Product</a:t>
            </a:r>
            <a:endParaRPr lang="en-CA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D4E31FB-D896-43B5-8F28-54B4C855D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00"/>
          <a:stretch/>
        </p:blipFill>
        <p:spPr>
          <a:xfrm>
            <a:off x="3167428" y="2101752"/>
            <a:ext cx="5857143" cy="13222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796F16-D98B-4569-9917-F911BE48D9AC}"/>
              </a:ext>
            </a:extLst>
          </p:cNvPr>
          <p:cNvSpPr/>
          <p:nvPr/>
        </p:nvSpPr>
        <p:spPr>
          <a:xfrm>
            <a:off x="2435122" y="2414703"/>
            <a:ext cx="7337502" cy="100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009CB0-533B-4B55-BD91-1DFD35F16BE8}"/>
              </a:ext>
            </a:extLst>
          </p:cNvPr>
          <p:cNvSpPr txBox="1">
            <a:spLocks/>
          </p:cNvSpPr>
          <p:nvPr/>
        </p:nvSpPr>
        <p:spPr>
          <a:xfrm>
            <a:off x="4424049" y="3424026"/>
            <a:ext cx="2099681" cy="4857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B0F0"/>
                </a:solidFill>
              </a:rPr>
              <a:t>Take the area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2B10AE-AB03-40BE-960D-50D06B89D4AF}"/>
              </a:ext>
            </a:extLst>
          </p:cNvPr>
          <p:cNvSpPr txBox="1">
            <a:spLocks/>
          </p:cNvSpPr>
          <p:nvPr/>
        </p:nvSpPr>
        <p:spPr>
          <a:xfrm>
            <a:off x="6483041" y="3424026"/>
            <a:ext cx="2270666" cy="4857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FFC000"/>
                </a:solidFill>
              </a:rPr>
              <a:t>Under this curve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5286BFF9-AFD2-4D12-B8C9-3659FC0986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/>
          <a:stretch/>
        </p:blipFill>
        <p:spPr>
          <a:xfrm>
            <a:off x="3167427" y="4258779"/>
            <a:ext cx="5857143" cy="17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6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1" grpId="0" animBg="1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3D64858-2506-4A02-A879-E2379EA9A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45EB-2CE6-4B3B-A055-E31CBA71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835"/>
            <a:ext cx="10515600" cy="136994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Solution: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1BD9F7-87AD-4526-867D-D324B09E2C0A}"/>
              </a:ext>
            </a:extLst>
          </p:cNvPr>
          <p:cNvSpPr txBox="1">
            <a:spLocks/>
          </p:cNvSpPr>
          <p:nvPr/>
        </p:nvSpPr>
        <p:spPr>
          <a:xfrm>
            <a:off x="838200" y="1003610"/>
            <a:ext cx="10515600" cy="3612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Represent the sine wave we’re looking for (which has a phase we don’t know) as a sum of two waves whose phases we </a:t>
            </a:r>
            <a:r>
              <a:rPr lang="en-US" sz="2800" i="1" dirty="0"/>
              <a:t>do</a:t>
            </a:r>
            <a:r>
              <a:rPr lang="en-US" sz="2800" dirty="0"/>
              <a:t> know.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Find those two waves instead!</a:t>
            </a:r>
          </a:p>
        </p:txBody>
      </p:sp>
    </p:spTree>
    <p:extLst>
      <p:ext uri="{BB962C8B-B14F-4D97-AF65-F5344CB8AC3E}">
        <p14:creationId xmlns:p14="http://schemas.microsoft.com/office/powerpoint/2010/main" val="1543564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324BBD0-3C6C-4A5D-9B32-F2A8FC4A7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4" y="0"/>
            <a:ext cx="11392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94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8BFCF6-E4B3-4C95-80DE-823DB1040253}"/>
              </a:ext>
            </a:extLst>
          </p:cNvPr>
          <p:cNvSpPr/>
          <p:nvPr/>
        </p:nvSpPr>
        <p:spPr>
          <a:xfrm>
            <a:off x="7843770" y="2564780"/>
            <a:ext cx="1400591" cy="825191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DA791F-5BFA-4075-9592-263FCE60FCA1}"/>
              </a:ext>
            </a:extLst>
          </p:cNvPr>
          <p:cNvSpPr/>
          <p:nvPr/>
        </p:nvSpPr>
        <p:spPr>
          <a:xfrm>
            <a:off x="5452948" y="2679994"/>
            <a:ext cx="1215482" cy="598465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E610E7-C8BF-4238-B530-E771AF6F9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39"/>
          <a:stretch/>
        </p:blipFill>
        <p:spPr>
          <a:xfrm>
            <a:off x="2772190" y="2624238"/>
            <a:ext cx="6647619" cy="9441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37483F-294C-4F7C-9483-F08E21A6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Addition Theorem</a:t>
            </a:r>
            <a:endParaRPr lang="en-CA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55A79F-8CD0-4256-AEFF-F9AE8A2E68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2"/>
          <a:stretch/>
        </p:blipFill>
        <p:spPr>
          <a:xfrm>
            <a:off x="2433936" y="5508702"/>
            <a:ext cx="6647619" cy="4609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0F10D1-A82E-4F2C-8206-6447568E37C3}"/>
              </a:ext>
            </a:extLst>
          </p:cNvPr>
          <p:cNvSpPr txBox="1">
            <a:spLocks/>
          </p:cNvSpPr>
          <p:nvPr/>
        </p:nvSpPr>
        <p:spPr>
          <a:xfrm>
            <a:off x="838200" y="4549696"/>
            <a:ext cx="10515600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Prove it yourself: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11521-8FDB-4C06-BE8E-38A7D068EEA5}"/>
              </a:ext>
            </a:extLst>
          </p:cNvPr>
          <p:cNvSpPr txBox="1">
            <a:spLocks/>
          </p:cNvSpPr>
          <p:nvPr/>
        </p:nvSpPr>
        <p:spPr>
          <a:xfrm>
            <a:off x="4924192" y="2910420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0B0F0"/>
                </a:solidFill>
              </a:rPr>
              <a:t>Amplitude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CBF55C-B939-46B8-9867-62AD067FFB59}"/>
              </a:ext>
            </a:extLst>
          </p:cNvPr>
          <p:cNvSpPr txBox="1">
            <a:spLocks/>
          </p:cNvSpPr>
          <p:nvPr/>
        </p:nvSpPr>
        <p:spPr>
          <a:xfrm>
            <a:off x="7372258" y="2995953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86024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45EB-2CE6-4B3B-A055-E31CBA71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961"/>
            <a:ext cx="10515600" cy="17418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inner product of Sine and Cosine is 0!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1BD9F7-87AD-4526-867D-D324B09E2C0A}"/>
              </a:ext>
            </a:extLst>
          </p:cNvPr>
          <p:cNvSpPr txBox="1">
            <a:spLocks/>
          </p:cNvSpPr>
          <p:nvPr/>
        </p:nvSpPr>
        <p:spPr>
          <a:xfrm>
            <a:off x="838200" y="1003611"/>
            <a:ext cx="10515600" cy="2257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6A1A8-DD73-45F1-87C5-B2B93BB44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60" y="3312161"/>
            <a:ext cx="2713680" cy="3352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95E8AF-12F3-4116-9ABA-A422089BBA05}"/>
              </a:ext>
            </a:extLst>
          </p:cNvPr>
          <p:cNvSpPr txBox="1">
            <a:spLocks/>
          </p:cNvSpPr>
          <p:nvPr/>
        </p:nvSpPr>
        <p:spPr>
          <a:xfrm>
            <a:off x="838200" y="4549696"/>
            <a:ext cx="10515600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That is: they are </a:t>
            </a:r>
            <a:r>
              <a:rPr lang="en-US" sz="2800" i="1" dirty="0"/>
              <a:t>orthogonal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31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4969538-AA13-452C-8BC0-3B88996EB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48A06B-D104-4EF0-A37D-F9363DE44893}"/>
              </a:ext>
            </a:extLst>
          </p:cNvPr>
          <p:cNvCxnSpPr>
            <a:cxnSpLocks/>
          </p:cNvCxnSpPr>
          <p:nvPr/>
        </p:nvCxnSpPr>
        <p:spPr>
          <a:xfrm>
            <a:off x="3553428" y="101600"/>
            <a:ext cx="0" cy="60756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80B4FD-84D7-42CC-B585-831E1C543CCE}"/>
              </a:ext>
            </a:extLst>
          </p:cNvPr>
          <p:cNvCxnSpPr>
            <a:cxnSpLocks/>
          </p:cNvCxnSpPr>
          <p:nvPr/>
        </p:nvCxnSpPr>
        <p:spPr>
          <a:xfrm>
            <a:off x="4238263" y="101600"/>
            <a:ext cx="0" cy="60756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B6C82-94DF-451F-ADC7-0619A8936C5A}"/>
              </a:ext>
            </a:extLst>
          </p:cNvPr>
          <p:cNvCxnSpPr>
            <a:cxnSpLocks/>
          </p:cNvCxnSpPr>
          <p:nvPr/>
        </p:nvCxnSpPr>
        <p:spPr>
          <a:xfrm>
            <a:off x="4980972" y="101600"/>
            <a:ext cx="0" cy="60756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34F4219-061C-4489-8046-7E262930CC9F}"/>
              </a:ext>
            </a:extLst>
          </p:cNvPr>
          <p:cNvSpPr txBox="1">
            <a:spLocks/>
          </p:cNvSpPr>
          <p:nvPr/>
        </p:nvSpPr>
        <p:spPr>
          <a:xfrm rot="16389530">
            <a:off x="2933311" y="3194823"/>
            <a:ext cx="2030384" cy="4683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Same sign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28559A-37D1-4D62-A129-6E3817E8CFFC}"/>
              </a:ext>
            </a:extLst>
          </p:cNvPr>
          <p:cNvSpPr txBox="1">
            <a:spLocks/>
          </p:cNvSpPr>
          <p:nvPr/>
        </p:nvSpPr>
        <p:spPr>
          <a:xfrm rot="16389530">
            <a:off x="3570706" y="3194823"/>
            <a:ext cx="2030384" cy="4683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Different sign</a:t>
            </a:r>
          </a:p>
        </p:txBody>
      </p:sp>
    </p:spTree>
    <p:extLst>
      <p:ext uri="{BB962C8B-B14F-4D97-AF65-F5344CB8AC3E}">
        <p14:creationId xmlns:p14="http://schemas.microsoft.com/office/powerpoint/2010/main" val="1915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3FE59D-B0D0-4C88-BA88-46D517ECE7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two waves to find one wave</a:t>
            </a:r>
            <a:endParaRPr lang="en-CA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9181C7A-A5AB-4798-BCE2-076754928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6"/>
          <a:stretch/>
        </p:blipFill>
        <p:spPr>
          <a:xfrm>
            <a:off x="1862667" y="1449658"/>
            <a:ext cx="8466666" cy="3009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5203AD-9F72-490F-804D-E400797DCBD7}"/>
              </a:ext>
            </a:extLst>
          </p:cNvPr>
          <p:cNvSpPr/>
          <p:nvPr/>
        </p:nvSpPr>
        <p:spPr>
          <a:xfrm>
            <a:off x="4148255" y="1449658"/>
            <a:ext cx="479501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D12E7-CA67-4ADB-A03E-3977194C44FF}"/>
              </a:ext>
            </a:extLst>
          </p:cNvPr>
          <p:cNvSpPr/>
          <p:nvPr/>
        </p:nvSpPr>
        <p:spPr>
          <a:xfrm>
            <a:off x="2286210" y="1795345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C4808-FC0C-4617-BD0C-D79D1F834AAB}"/>
              </a:ext>
            </a:extLst>
          </p:cNvPr>
          <p:cNvSpPr/>
          <p:nvPr/>
        </p:nvSpPr>
        <p:spPr>
          <a:xfrm>
            <a:off x="2286209" y="2241394"/>
            <a:ext cx="5530796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72979-62CA-40C0-B846-25F746C207DB}"/>
              </a:ext>
            </a:extLst>
          </p:cNvPr>
          <p:cNvSpPr/>
          <p:nvPr/>
        </p:nvSpPr>
        <p:spPr>
          <a:xfrm>
            <a:off x="2286209" y="2749200"/>
            <a:ext cx="7069664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FDD1D-5DA1-4FE4-836E-E4DE3DBB7AF9}"/>
              </a:ext>
            </a:extLst>
          </p:cNvPr>
          <p:cNvSpPr/>
          <p:nvPr/>
        </p:nvSpPr>
        <p:spPr>
          <a:xfrm>
            <a:off x="1862667" y="3522930"/>
            <a:ext cx="8586026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F5CDE0E-AA51-4C55-9463-EB5DAB715E7F}"/>
              </a:ext>
            </a:extLst>
          </p:cNvPr>
          <p:cNvSpPr/>
          <p:nvPr/>
        </p:nvSpPr>
        <p:spPr>
          <a:xfrm>
            <a:off x="7673691" y="3945822"/>
            <a:ext cx="3367668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31439D-7793-42D9-835A-212592EE0DD1}"/>
              </a:ext>
            </a:extLst>
          </p:cNvPr>
          <p:cNvSpPr/>
          <p:nvPr/>
        </p:nvSpPr>
        <p:spPr>
          <a:xfrm>
            <a:off x="1743307" y="4002340"/>
            <a:ext cx="8586026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907AFDE3-4CAB-41D2-A3A6-02DF6CB91F10}"/>
              </a:ext>
            </a:extLst>
          </p:cNvPr>
          <p:cNvSpPr/>
          <p:nvPr/>
        </p:nvSpPr>
        <p:spPr>
          <a:xfrm>
            <a:off x="5260016" y="3945822"/>
            <a:ext cx="3652489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6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2" grpId="0" animBg="1"/>
      <p:bldP spid="13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3FE59D-B0D0-4C88-BA88-46D517ECE7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two waves to find one wave</a:t>
            </a:r>
            <a:endParaRPr lang="en-CA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9181C7A-A5AB-4798-BCE2-076754928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23"/>
          <a:stretch/>
        </p:blipFill>
        <p:spPr>
          <a:xfrm>
            <a:off x="1862667" y="1449658"/>
            <a:ext cx="8466666" cy="4360126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F5CDE0E-AA51-4C55-9463-EB5DAB715E7F}"/>
              </a:ext>
            </a:extLst>
          </p:cNvPr>
          <p:cNvSpPr/>
          <p:nvPr/>
        </p:nvSpPr>
        <p:spPr>
          <a:xfrm>
            <a:off x="7673691" y="3945822"/>
            <a:ext cx="3367668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CE23BF9C-F34C-42F7-9E54-0CCB29FB4A3A}"/>
              </a:ext>
            </a:extLst>
          </p:cNvPr>
          <p:cNvSpPr/>
          <p:nvPr/>
        </p:nvSpPr>
        <p:spPr>
          <a:xfrm>
            <a:off x="5328218" y="3945821"/>
            <a:ext cx="3592758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B0FC05-7500-4C33-BBCF-E54B3B4C4ADC}"/>
              </a:ext>
            </a:extLst>
          </p:cNvPr>
          <p:cNvSpPr/>
          <p:nvPr/>
        </p:nvSpPr>
        <p:spPr>
          <a:xfrm>
            <a:off x="1527928" y="4432609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981D9-C8A0-426D-A50F-33B24F4D4F23}"/>
              </a:ext>
            </a:extLst>
          </p:cNvPr>
          <p:cNvSpPr/>
          <p:nvPr/>
        </p:nvSpPr>
        <p:spPr>
          <a:xfrm>
            <a:off x="1390396" y="4917686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197430-CE59-4109-A1AA-B20FCD383A5C}"/>
              </a:ext>
            </a:extLst>
          </p:cNvPr>
          <p:cNvSpPr/>
          <p:nvPr/>
        </p:nvSpPr>
        <p:spPr>
          <a:xfrm>
            <a:off x="1390395" y="5363735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24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8B552-1BC8-4742-BAB5-98320B0306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Okay, let me justify that…</a:t>
            </a:r>
            <a:endParaRPr lang="en-CA" dirty="0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0818443-6451-4EAA-8707-092B38550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90" t="-3487" r="-2849" b="-1538"/>
          <a:stretch/>
        </p:blipFill>
        <p:spPr>
          <a:xfrm>
            <a:off x="838200" y="1413280"/>
            <a:ext cx="4287644" cy="3760887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16ABBD8-335D-4AF4-B3F7-EBBBDCE4D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44" y="2038217"/>
            <a:ext cx="6583693" cy="31272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ECD305-8AE6-4370-B0CC-8DF1651FD22D}"/>
              </a:ext>
            </a:extLst>
          </p:cNvPr>
          <p:cNvSpPr/>
          <p:nvPr/>
        </p:nvSpPr>
        <p:spPr>
          <a:xfrm>
            <a:off x="1260297" y="1875594"/>
            <a:ext cx="3980776" cy="172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755FE4-4678-4ECF-8423-089CA4B621DB}"/>
              </a:ext>
            </a:extLst>
          </p:cNvPr>
          <p:cNvSpPr/>
          <p:nvPr/>
        </p:nvSpPr>
        <p:spPr>
          <a:xfrm>
            <a:off x="991634" y="3614533"/>
            <a:ext cx="3980776" cy="872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978770-9BC1-423D-A9EB-B0341EB8D527}"/>
              </a:ext>
            </a:extLst>
          </p:cNvPr>
          <p:cNvSpPr/>
          <p:nvPr/>
        </p:nvSpPr>
        <p:spPr>
          <a:xfrm>
            <a:off x="991634" y="4486803"/>
            <a:ext cx="3980776" cy="872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AAE8F0-9D79-4479-BAB2-A296EEAFFAB0}"/>
              </a:ext>
            </a:extLst>
          </p:cNvPr>
          <p:cNvSpPr txBox="1">
            <a:spLocks/>
          </p:cNvSpPr>
          <p:nvPr/>
        </p:nvSpPr>
        <p:spPr>
          <a:xfrm>
            <a:off x="838200" y="5765179"/>
            <a:ext cx="10515600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Assuming the inner product is equal to </a:t>
            </a:r>
            <a:r>
              <a:rPr lang="en-US" sz="2800" i="1" dirty="0"/>
              <a:t>a</a:t>
            </a:r>
            <a:r>
              <a:rPr lang="en-US" sz="2800" dirty="0"/>
              <a:t> =&gt; scaling </a:t>
            </a:r>
            <a:r>
              <a:rPr lang="en-US" sz="2800" i="1" dirty="0"/>
              <a:t>a</a:t>
            </a:r>
            <a:r>
              <a:rPr lang="en-US" sz="2800" dirty="0"/>
              <a:t> up by </a:t>
            </a:r>
            <a:r>
              <a:rPr lang="en-US" sz="2800" i="1" dirty="0"/>
              <a:t>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90D759-AD97-4ADD-B9E4-6F6126384A7A}"/>
              </a:ext>
            </a:extLst>
          </p:cNvPr>
          <p:cNvSpPr/>
          <p:nvPr/>
        </p:nvSpPr>
        <p:spPr>
          <a:xfrm>
            <a:off x="5740896" y="3007856"/>
            <a:ext cx="5658624" cy="461784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91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B0E77DA-0222-463A-94F1-861DEC123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23"/>
          <a:stretch/>
        </p:blipFill>
        <p:spPr>
          <a:xfrm>
            <a:off x="1862667" y="1248937"/>
            <a:ext cx="8466666" cy="4360126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41449AC-8C0B-4F2F-8304-96D896EF3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53" b="-16259"/>
          <a:stretch/>
        </p:blipFill>
        <p:spPr>
          <a:xfrm>
            <a:off x="1829214" y="3144643"/>
            <a:ext cx="8466666" cy="34568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8C25109-0F1F-4920-BF78-83D3E256BB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two waves to find one wave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33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F73B6AD-79D3-41E4-9BA5-882DCA094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B1E3C-68BB-4275-A0C4-21D4A7310D0D}"/>
              </a:ext>
            </a:extLst>
          </p:cNvPr>
          <p:cNvSpPr/>
          <p:nvPr/>
        </p:nvSpPr>
        <p:spPr>
          <a:xfrm>
            <a:off x="323386" y="2130134"/>
            <a:ext cx="8363414" cy="1984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9C1E6-5E80-4A98-91C6-30083B116807}"/>
              </a:ext>
            </a:extLst>
          </p:cNvPr>
          <p:cNvSpPr/>
          <p:nvPr/>
        </p:nvSpPr>
        <p:spPr>
          <a:xfrm>
            <a:off x="462643" y="4114799"/>
            <a:ext cx="8224156" cy="2587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3C0195-9D7A-491C-8AB4-52C393C8AFE8}"/>
              </a:ext>
            </a:extLst>
          </p:cNvPr>
          <p:cNvSpPr/>
          <p:nvPr/>
        </p:nvSpPr>
        <p:spPr>
          <a:xfrm>
            <a:off x="8686798" y="758536"/>
            <a:ext cx="3263591" cy="6099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755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F02A4B6-6C7B-402D-BC7E-6FC8F8101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b="29575"/>
          <a:stretch/>
        </p:blipFill>
        <p:spPr>
          <a:xfrm>
            <a:off x="3069141" y="1478815"/>
            <a:ext cx="6053718" cy="26694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A50243-63A1-40B2-9371-9E29B4B133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Put all together:</a:t>
            </a:r>
            <a:endParaRPr lang="en-CA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2AB3357-3C6D-45CA-8098-03B8A91A6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9" r="22550"/>
          <a:stretch/>
        </p:blipFill>
        <p:spPr>
          <a:xfrm>
            <a:off x="2147879" y="5063122"/>
            <a:ext cx="7206474" cy="994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9AF002-5227-4A61-A979-AEACC439378A}"/>
              </a:ext>
            </a:extLst>
          </p:cNvPr>
          <p:cNvSpPr/>
          <p:nvPr/>
        </p:nvSpPr>
        <p:spPr>
          <a:xfrm>
            <a:off x="3069141" y="2759926"/>
            <a:ext cx="4512277" cy="411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37CFF-F3AD-44BB-A278-7C23131A3F23}"/>
              </a:ext>
            </a:extLst>
          </p:cNvPr>
          <p:cNvSpPr/>
          <p:nvPr/>
        </p:nvSpPr>
        <p:spPr>
          <a:xfrm>
            <a:off x="2955324" y="3191325"/>
            <a:ext cx="6292848" cy="836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21C47B-B839-446F-9904-586C61743DD1}"/>
              </a:ext>
            </a:extLst>
          </p:cNvPr>
          <p:cNvSpPr txBox="1">
            <a:spLocks/>
          </p:cNvSpPr>
          <p:nvPr/>
        </p:nvSpPr>
        <p:spPr>
          <a:xfrm>
            <a:off x="7122210" y="4338868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Phase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31F9D38-1CC1-4427-92BB-2E5DE303BC81}"/>
              </a:ext>
            </a:extLst>
          </p:cNvPr>
          <p:cNvSpPr txBox="1">
            <a:spLocks/>
          </p:cNvSpPr>
          <p:nvPr/>
        </p:nvSpPr>
        <p:spPr>
          <a:xfrm>
            <a:off x="2955324" y="4470781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102930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8756-6C51-445D-BC6E-109C6646313E}"/>
              </a:ext>
            </a:extLst>
          </p:cNvPr>
          <p:cNvSpPr txBox="1">
            <a:spLocks/>
          </p:cNvSpPr>
          <p:nvPr/>
        </p:nvSpPr>
        <p:spPr>
          <a:xfrm>
            <a:off x="1335286" y="396433"/>
            <a:ext cx="4558158" cy="6065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Previous Strategy: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Take inner product of signal with one sine wave at frequency </a:t>
            </a:r>
            <a:r>
              <a:rPr lang="el-GR" sz="2800" dirty="0"/>
              <a:t>θ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Result = amplitude of that sine wave as a component of original signal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(Fails when we don’t know the phase of the component)</a:t>
            </a:r>
          </a:p>
          <a:p>
            <a:pPr algn="ctr"/>
            <a:endParaRPr 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6935D9-CA23-4CAB-857C-373A347E2B0A}"/>
              </a:ext>
            </a:extLst>
          </p:cNvPr>
          <p:cNvSpPr txBox="1">
            <a:spLocks/>
          </p:cNvSpPr>
          <p:nvPr/>
        </p:nvSpPr>
        <p:spPr>
          <a:xfrm>
            <a:off x="6298557" y="396433"/>
            <a:ext cx="4558158" cy="6065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New Strategy: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Take inner product of signal with </a:t>
            </a:r>
            <a:r>
              <a:rPr lang="en-US" sz="2800" i="1" dirty="0"/>
              <a:t>two</a:t>
            </a:r>
            <a:r>
              <a:rPr lang="en-US" sz="2800" dirty="0"/>
              <a:t> waves at frequency </a:t>
            </a:r>
            <a:r>
              <a:rPr lang="el-GR" sz="2800" dirty="0"/>
              <a:t>θ</a:t>
            </a:r>
            <a:r>
              <a:rPr lang="en-US" sz="2800" dirty="0"/>
              <a:t>, one sine and one cosine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Use resulting values (</a:t>
            </a:r>
            <a:r>
              <a:rPr lang="en-US" sz="2800" i="1" dirty="0"/>
              <a:t>a, b</a:t>
            </a:r>
            <a:r>
              <a:rPr lang="en-US" sz="2800" dirty="0"/>
              <a:t>) to derive amplitude and phase of that frequency in original signal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(Succeeds without phase information and finds phase in the process!)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87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94F65C4-E519-4C5A-BF30-05B2E50B9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F69DF6-D7CC-4585-8462-928F4EA7DA24}"/>
              </a:ext>
            </a:extLst>
          </p:cNvPr>
          <p:cNvSpPr/>
          <p:nvPr/>
        </p:nvSpPr>
        <p:spPr>
          <a:xfrm>
            <a:off x="461644" y="3738623"/>
            <a:ext cx="8126772" cy="115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58AFCB-F815-4C36-A481-BF9D13A25783}"/>
              </a:ext>
            </a:extLst>
          </p:cNvPr>
          <p:cNvSpPr/>
          <p:nvPr/>
        </p:nvSpPr>
        <p:spPr>
          <a:xfrm>
            <a:off x="461643" y="4896090"/>
            <a:ext cx="8358265" cy="18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D2D97-4ED9-4F11-BFAD-727003205CE5}"/>
              </a:ext>
            </a:extLst>
          </p:cNvPr>
          <p:cNvSpPr/>
          <p:nvPr/>
        </p:nvSpPr>
        <p:spPr>
          <a:xfrm>
            <a:off x="8727310" y="684835"/>
            <a:ext cx="2721981" cy="368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F13B4-0652-4283-A494-2F7737A00A6F}"/>
              </a:ext>
            </a:extLst>
          </p:cNvPr>
          <p:cNvSpPr/>
          <p:nvPr/>
        </p:nvSpPr>
        <p:spPr>
          <a:xfrm>
            <a:off x="8727309" y="1053296"/>
            <a:ext cx="3206190" cy="5804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903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C0A1D92-7214-45D2-AD8E-9A2F247AD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93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F99D255-C1C5-4332-ACBC-5A650BB2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09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6E2345A-B297-49B3-822D-D317C118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93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7A3142A2-217F-442E-AEE0-33BD2FD9F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5" y="0"/>
            <a:ext cx="1116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43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FEDCDB1-931C-49F9-9080-08017B28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5" y="0"/>
            <a:ext cx="1116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31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F9F5C6-0197-4899-A933-8793E8C76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6" y="0"/>
            <a:ext cx="11543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83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121EDDE-5FFE-4E53-A0A8-6B83F41C7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6C9A24-3EA0-43A2-8749-DC2EA1353240}"/>
              </a:ext>
            </a:extLst>
          </p:cNvPr>
          <p:cNvSpPr/>
          <p:nvPr/>
        </p:nvSpPr>
        <p:spPr>
          <a:xfrm>
            <a:off x="8623138" y="1008926"/>
            <a:ext cx="3287211" cy="5762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640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6BF1ECA-6039-45F1-AD75-B278A6EAD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029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F07D9AF-4886-4AF0-BB54-59B4E6444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DDF1B39-0F53-4F87-8916-117D1A05E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64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8CB377B-B3CA-416A-B040-106E7D0F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0"/>
            <a:ext cx="1202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71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CB57673-4F0E-485D-ACF8-EEBC3DCE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0"/>
            <a:ext cx="1202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9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0BE37A4-76E5-445C-A410-37164F83F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0"/>
            <a:ext cx="1202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0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ECCA-11F5-419E-9812-73AD3F3E6B80}"/>
              </a:ext>
            </a:extLst>
          </p:cNvPr>
          <p:cNvSpPr txBox="1">
            <a:spLocks/>
          </p:cNvSpPr>
          <p:nvPr/>
        </p:nvSpPr>
        <p:spPr>
          <a:xfrm>
            <a:off x="838200" y="2527406"/>
            <a:ext cx="10515600" cy="901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That’s the Fourier Transform!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F969DE-6FEE-4D4B-8B75-10C349E8D664}"/>
              </a:ext>
            </a:extLst>
          </p:cNvPr>
          <p:cNvSpPr txBox="1">
            <a:spLocks/>
          </p:cNvSpPr>
          <p:nvPr/>
        </p:nvSpPr>
        <p:spPr>
          <a:xfrm>
            <a:off x="838200" y="1533667"/>
            <a:ext cx="10515600" cy="211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wait what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535930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429C40E-C729-4E7F-91C7-A4EF82586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r="45801" b="82372"/>
          <a:stretch/>
        </p:blipFill>
        <p:spPr>
          <a:xfrm>
            <a:off x="4735974" y="1588627"/>
            <a:ext cx="2905245" cy="11802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328BFCF-F6A9-4755-B88B-7B97F39B66ED}"/>
              </a:ext>
            </a:extLst>
          </p:cNvPr>
          <p:cNvSpPr txBox="1">
            <a:spLocks/>
          </p:cNvSpPr>
          <p:nvPr/>
        </p:nvSpPr>
        <p:spPr>
          <a:xfrm>
            <a:off x="352064" y="513411"/>
            <a:ext cx="9324372" cy="901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Who needs complex numbers anyway?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CAD30D-076A-417E-9220-49D4ED5DA321}"/>
              </a:ext>
            </a:extLst>
          </p:cNvPr>
          <p:cNvSpPr txBox="1">
            <a:spLocks/>
          </p:cNvSpPr>
          <p:nvPr/>
        </p:nvSpPr>
        <p:spPr>
          <a:xfrm>
            <a:off x="3826398" y="4683740"/>
            <a:ext cx="4717648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The Sine and Cosine Transforms</a:t>
            </a:r>
            <a:endParaRPr lang="en-US" sz="2800" i="1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363FFA0-66CC-4D9A-A898-03B5854F8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t="19289" r="36947" b="54433"/>
          <a:stretch/>
        </p:blipFill>
        <p:spPr>
          <a:xfrm>
            <a:off x="4410437" y="3028561"/>
            <a:ext cx="3549570" cy="1759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FEACA4-D924-457F-ABA9-86B70E734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4047">
            <a:off x="9162027" y="4027140"/>
            <a:ext cx="1931646" cy="18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5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81A183E-393F-4254-883E-D98865032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6" t="51418" r="-4140" b="-4751"/>
          <a:stretch/>
        </p:blipFill>
        <p:spPr>
          <a:xfrm>
            <a:off x="2662180" y="3206187"/>
            <a:ext cx="7812911" cy="35707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CECA91-A882-4573-BA4C-DB3DF3728080}"/>
              </a:ext>
            </a:extLst>
          </p:cNvPr>
          <p:cNvSpPr/>
          <p:nvPr/>
        </p:nvSpPr>
        <p:spPr>
          <a:xfrm>
            <a:off x="2291786" y="3240912"/>
            <a:ext cx="8183305" cy="810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396D86-46A1-43F5-BFB4-9F296C691597}"/>
              </a:ext>
            </a:extLst>
          </p:cNvPr>
          <p:cNvSpPr/>
          <p:nvPr/>
        </p:nvSpPr>
        <p:spPr>
          <a:xfrm>
            <a:off x="2372810" y="4051140"/>
            <a:ext cx="7037408" cy="83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62CE1-B6FA-4D31-97AC-14F665570FD7}"/>
              </a:ext>
            </a:extLst>
          </p:cNvPr>
          <p:cNvSpPr/>
          <p:nvPr/>
        </p:nvSpPr>
        <p:spPr>
          <a:xfrm>
            <a:off x="2392101" y="4884517"/>
            <a:ext cx="6531980" cy="81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C5D596-84F8-4822-81FD-6FDBC4FCB46E}"/>
              </a:ext>
            </a:extLst>
          </p:cNvPr>
          <p:cNvSpPr/>
          <p:nvPr/>
        </p:nvSpPr>
        <p:spPr>
          <a:xfrm>
            <a:off x="2083442" y="5694744"/>
            <a:ext cx="2905247" cy="81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252A9-66A0-4410-A0C6-3EB44A938C94}"/>
              </a:ext>
            </a:extLst>
          </p:cNvPr>
          <p:cNvSpPr txBox="1">
            <a:spLocks/>
          </p:cNvSpPr>
          <p:nvPr/>
        </p:nvSpPr>
        <p:spPr>
          <a:xfrm>
            <a:off x="8943372" y="4884517"/>
            <a:ext cx="2389207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Hey, that’s just Euler’s Formula…</a:t>
            </a:r>
            <a:endParaRPr lang="en-US" sz="2000" i="1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C8E04D1-11E5-4079-8845-A0120A8BB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t="19289" r="36947" b="54433"/>
          <a:stretch/>
        </p:blipFill>
        <p:spPr>
          <a:xfrm>
            <a:off x="4321215" y="1209555"/>
            <a:ext cx="3549570" cy="17593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E6ABA10-1FBD-49D9-BB65-BD7EA190BA40}"/>
              </a:ext>
            </a:extLst>
          </p:cNvPr>
          <p:cNvSpPr txBox="1">
            <a:spLocks/>
          </p:cNvSpPr>
          <p:nvPr/>
        </p:nvSpPr>
        <p:spPr>
          <a:xfrm>
            <a:off x="838200" y="399328"/>
            <a:ext cx="10515600" cy="901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Fourier Transform (Finally)</a:t>
            </a:r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9B3B03-9909-4C68-8AB7-2AE86DD3FA67}"/>
              </a:ext>
            </a:extLst>
          </p:cNvPr>
          <p:cNvSpPr/>
          <p:nvPr/>
        </p:nvSpPr>
        <p:spPr>
          <a:xfrm>
            <a:off x="4965539" y="5648445"/>
            <a:ext cx="2071870" cy="81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F31044E-BBC5-4DA7-B67F-9B50B9D5EC03}"/>
              </a:ext>
            </a:extLst>
          </p:cNvPr>
          <p:cNvSpPr txBox="1">
            <a:spLocks/>
          </p:cNvSpPr>
          <p:nvPr/>
        </p:nvSpPr>
        <p:spPr>
          <a:xfrm>
            <a:off x="8215613" y="1326058"/>
            <a:ext cx="2389207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Imaginary part of Fourier Transform</a:t>
            </a:r>
            <a:endParaRPr lang="en-US" sz="2000" i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D4E466-3784-4ACE-A454-F32219B3F1BB}"/>
              </a:ext>
            </a:extLst>
          </p:cNvPr>
          <p:cNvSpPr txBox="1">
            <a:spLocks/>
          </p:cNvSpPr>
          <p:nvPr/>
        </p:nvSpPr>
        <p:spPr>
          <a:xfrm>
            <a:off x="8215613" y="2193684"/>
            <a:ext cx="2389207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Real part of Fourier Transform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3200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11" grpId="0" animBg="1"/>
      <p:bldP spid="12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02C36-11CF-40EA-8DEE-D339716A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4762"/>
            <a:ext cx="65627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6B0E0F1-2E3C-4198-81F4-A04E04ECD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9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F9F13D5-6104-48F5-8B9C-14344DE27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4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6C1FCC-1DA0-48D6-900B-41EB5272A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2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MU Sans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2424</TotalTime>
  <Words>2540</Words>
  <Application>Microsoft Office PowerPoint</Application>
  <PresentationFormat>Widescreen</PresentationFormat>
  <Paragraphs>165</Paragraphs>
  <Slides>68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CMU Sans Serif</vt:lpstr>
      <vt:lpstr>CMU Serif</vt:lpstr>
      <vt:lpstr>Office Theme</vt:lpstr>
      <vt:lpstr>Musical sounds are just a bunch of sinusoidal waves added together</vt:lpstr>
      <vt:lpstr>PowerPoint Presentation</vt:lpstr>
      <vt:lpstr>PowerPoint Presentation</vt:lpstr>
      <vt:lpstr>The Inner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inner product is linear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have lied to you :(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Solution:</vt:lpstr>
      <vt:lpstr>PowerPoint Presentation</vt:lpstr>
      <vt:lpstr>Harmonic Addition Theorem</vt:lpstr>
      <vt:lpstr>The inner product of Sine and Cosine is 0!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de Reuse</dc:creator>
  <cp:lastModifiedBy>Timothy de Reuse</cp:lastModifiedBy>
  <cp:revision>72</cp:revision>
  <dcterms:created xsi:type="dcterms:W3CDTF">2021-07-22T00:08:50Z</dcterms:created>
  <dcterms:modified xsi:type="dcterms:W3CDTF">2021-08-01T19:47:48Z</dcterms:modified>
</cp:coreProperties>
</file>